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r" defTabSz="914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Museo Sans Cyrl 300"/>
        <a:ea typeface="Museo Sans Cyrl 300"/>
        <a:cs typeface="Museo Sans Cyrl 300"/>
        <a:sym typeface="Museo Sans Cyrl 300"/>
      </a:defRPr>
    </a:lvl1pPr>
    <a:lvl2pPr marL="0" marR="0" indent="457200" algn="r" defTabSz="914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Museo Sans Cyrl 300"/>
        <a:ea typeface="Museo Sans Cyrl 300"/>
        <a:cs typeface="Museo Sans Cyrl 300"/>
        <a:sym typeface="Museo Sans Cyrl 300"/>
      </a:defRPr>
    </a:lvl2pPr>
    <a:lvl3pPr marL="0" marR="0" indent="914400" algn="r" defTabSz="914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Museo Sans Cyrl 300"/>
        <a:ea typeface="Museo Sans Cyrl 300"/>
        <a:cs typeface="Museo Sans Cyrl 300"/>
        <a:sym typeface="Museo Sans Cyrl 300"/>
      </a:defRPr>
    </a:lvl3pPr>
    <a:lvl4pPr marL="0" marR="0" indent="1371600" algn="r" defTabSz="914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Museo Sans Cyrl 300"/>
        <a:ea typeface="Museo Sans Cyrl 300"/>
        <a:cs typeface="Museo Sans Cyrl 300"/>
        <a:sym typeface="Museo Sans Cyrl 300"/>
      </a:defRPr>
    </a:lvl4pPr>
    <a:lvl5pPr marL="0" marR="0" indent="1828800" algn="r" defTabSz="914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Museo Sans Cyrl 300"/>
        <a:ea typeface="Museo Sans Cyrl 300"/>
        <a:cs typeface="Museo Sans Cyrl 300"/>
        <a:sym typeface="Museo Sans Cyrl 300"/>
      </a:defRPr>
    </a:lvl5pPr>
    <a:lvl6pPr marL="0" marR="0" indent="2286000" algn="r" defTabSz="914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Museo Sans Cyrl 300"/>
        <a:ea typeface="Museo Sans Cyrl 300"/>
        <a:cs typeface="Museo Sans Cyrl 300"/>
        <a:sym typeface="Museo Sans Cyrl 300"/>
      </a:defRPr>
    </a:lvl6pPr>
    <a:lvl7pPr marL="0" marR="0" indent="2743200" algn="r" defTabSz="914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Museo Sans Cyrl 300"/>
        <a:ea typeface="Museo Sans Cyrl 300"/>
        <a:cs typeface="Museo Sans Cyrl 300"/>
        <a:sym typeface="Museo Sans Cyrl 300"/>
      </a:defRPr>
    </a:lvl7pPr>
    <a:lvl8pPr marL="0" marR="0" indent="3200400" algn="r" defTabSz="914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Museo Sans Cyrl 300"/>
        <a:ea typeface="Museo Sans Cyrl 300"/>
        <a:cs typeface="Museo Sans Cyrl 300"/>
        <a:sym typeface="Museo Sans Cyrl 300"/>
      </a:defRPr>
    </a:lvl8pPr>
    <a:lvl9pPr marL="0" marR="0" indent="3657600" algn="r" defTabSz="914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Museo Sans Cyrl 300"/>
        <a:ea typeface="Museo Sans Cyrl 300"/>
        <a:cs typeface="Museo Sans Cyrl 300"/>
        <a:sym typeface="Museo Sans Cyrl 30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2" name="Уровень текста 1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21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0" name="Уровень текста 1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39" name="Уровень текста 1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8" name="Уровень текста 1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5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73" name="Уровень текста 1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83" name="Рисунок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Уровень текста 1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" name="Уровень текста 1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hyperlink" Target="http://stroyset.pro/" TargetMode="Externa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hyperlink" Target="https://docs.google.com/spreadsheets/d/1n1T90Gq0gvilabEB_6gj6mFKTH1hc5EB/edit" TargetMode="External"/><Relationship Id="rId6" Type="http://schemas.openxmlformats.org/officeDocument/2006/relationships/image" Target="../media/image1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hyperlink" Target="http://stroyset.pro/" TargetMode="External"/><Relationship Id="rId5" Type="http://schemas.openxmlformats.org/officeDocument/2006/relationships/image" Target="../media/image16.png"/><Relationship Id="rId6" Type="http://schemas.openxmlformats.org/officeDocument/2006/relationships/image" Target="../media/image8.png"/><Relationship Id="rId7" Type="http://schemas.openxmlformats.org/officeDocument/2006/relationships/image" Target="../media/image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7.png"/><Relationship Id="rId4" Type="http://schemas.openxmlformats.org/officeDocument/2006/relationships/hyperlink" Target="https://www.stroyportal.ru/" TargetMode="External"/><Relationship Id="rId5" Type="http://schemas.openxmlformats.org/officeDocument/2006/relationships/hyperlink" Target="https://findtenders.ru/" TargetMode="External"/><Relationship Id="rId6" Type="http://schemas.openxmlformats.org/officeDocument/2006/relationships/hyperlink" Target="http://stroitelnii-portal.ru/" TargetMode="External"/><Relationship Id="rId7" Type="http://schemas.openxmlformats.org/officeDocument/2006/relationships/hyperlink" Target="https://stroitelirf.ru/" TargetMode="External"/><Relationship Id="rId8" Type="http://schemas.openxmlformats.org/officeDocument/2006/relationships/hyperlink" Target="https://vsem-podryad.ru/" TargetMode="External"/><Relationship Id="rId9" Type="http://schemas.openxmlformats.org/officeDocument/2006/relationships/hyperlink" Target="http://stroyset.pro/" TargetMode="Externa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hyperlink" Target="https://rosstat.gov.ru/folder/14458" TargetMode="External"/><Relationship Id="rId6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исунок 10" descr="Рисунок 10"/>
          <p:cNvPicPr>
            <a:picLocks noChangeAspect="1"/>
          </p:cNvPicPr>
          <p:nvPr/>
        </p:nvPicPr>
        <p:blipFill>
          <a:blip r:embed="rId2">
            <a:extLst/>
          </a:blip>
          <a:srcRect l="0" t="0" r="0" b="8960"/>
          <a:stretch>
            <a:fillRect/>
          </a:stretch>
        </p:blipFill>
        <p:spPr>
          <a:xfrm>
            <a:off x="5909864" y="-4082"/>
            <a:ext cx="6294169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Рисунок 12" descr="Рисунок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43344" y="1390702"/>
            <a:ext cx="4048656" cy="5475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Рисунок 14" descr="Рисунок 1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0653" y="2005993"/>
            <a:ext cx="3501190" cy="1025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Рисунок 20" descr="Рисунок 2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15132" y="4030417"/>
            <a:ext cx="2602843" cy="552817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Прямоугольник 21"/>
          <p:cNvSpPr txBox="1"/>
          <p:nvPr/>
        </p:nvSpPr>
        <p:spPr>
          <a:xfrm>
            <a:off x="1977852" y="4153155"/>
            <a:ext cx="1477403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AFFF4"/>
                </a:solidFill>
                <a:uFill>
                  <a:solidFill>
                    <a:srgbClr val="0563C1"/>
                  </a:solidFill>
                </a:uFill>
                <a:latin typeface="Museo Sans Cyrl 500"/>
                <a:ea typeface="Museo Sans Cyrl 500"/>
                <a:cs typeface="Museo Sans Cyrl 500"/>
                <a:sym typeface="Museo Sans Cyrl 500"/>
                <a:hlinkClick r:id="rId6" invalidUrl="" action="" tgtFrame="" tooltip="" history="1" highlightClick="0" endSnd="0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rgbClr val="0563C1"/>
                  </a:solidFill>
                </a:uFill>
                <a:hlinkClick r:id="rId6" invalidUrl="" action="" tgtFrame="" tooltip="" history="1" highlightClick="0" endSnd="0"/>
              </a:rPr>
              <a:t>STROYSET.PRO</a:t>
            </a:r>
          </a:p>
        </p:txBody>
      </p:sp>
      <p:sp>
        <p:nvSpPr>
          <p:cNvPr id="99" name="TextBox 1"/>
          <p:cNvSpPr txBox="1"/>
          <p:nvPr/>
        </p:nvSpPr>
        <p:spPr>
          <a:xfrm>
            <a:off x="954125" y="3252027"/>
            <a:ext cx="3620280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700">
                <a:solidFill>
                  <a:srgbClr val="545454"/>
                </a:solidFill>
                <a:latin typeface="MuseoSansCyrl-500"/>
                <a:ea typeface="MuseoSansCyrl-500"/>
                <a:cs typeface="MuseoSansCyrl-500"/>
                <a:sym typeface="MuseoSansCyrl-500"/>
              </a:defRPr>
            </a:lvl1pPr>
          </a:lstStyle>
          <a:p>
            <a:pPr/>
            <a:r>
              <a:t>Маркетплейс строительных услуг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Рисунок 2" descr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01174" y="0"/>
            <a:ext cx="4590826" cy="63354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Рисунок 3" descr="Рисунок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30000" y="2866831"/>
            <a:ext cx="468001" cy="46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Рисунок 4" descr="Рисунок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0800000">
            <a:off x="294000" y="2866831"/>
            <a:ext cx="468001" cy="46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TextBox 6"/>
          <p:cNvSpPr txBox="1"/>
          <p:nvPr/>
        </p:nvSpPr>
        <p:spPr>
          <a:xfrm>
            <a:off x="966416" y="450595"/>
            <a:ext cx="4719193" cy="1490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lnSpc>
                <a:spcPts val="5500"/>
              </a:lnSpc>
              <a:defRPr sz="3600"/>
            </a:lvl1pPr>
          </a:lstStyle>
          <a:p>
            <a:pPr/>
            <a:r>
              <a:t>ЧТО ПОЛУЧИТ ИНВЕСТОР</a:t>
            </a:r>
          </a:p>
        </p:txBody>
      </p:sp>
      <p:sp>
        <p:nvSpPr>
          <p:cNvPr id="180" name="Прямоугольник 7"/>
          <p:cNvSpPr txBox="1"/>
          <p:nvPr/>
        </p:nvSpPr>
        <p:spPr>
          <a:xfrm>
            <a:off x="978263" y="2465705"/>
            <a:ext cx="7113948" cy="1926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 algn="l">
              <a:buSzPct val="100000"/>
              <a:buChar char="-"/>
              <a:defRPr>
                <a:latin typeface="MuseoSansCyrl-300"/>
                <a:ea typeface="MuseoSansCyrl-300"/>
                <a:cs typeface="MuseoSansCyrl-300"/>
                <a:sym typeface="MuseoSansCyrl-300"/>
              </a:defRPr>
            </a:pPr>
            <a:r>
              <a:t>Долю в понятной, прозрачной и масштабируемой бизнес-модели;</a:t>
            </a:r>
          </a:p>
          <a:p>
            <a:pPr marL="285750" indent="-285750" algn="l">
              <a:buSzPct val="100000"/>
              <a:buChar char="-"/>
              <a:defRPr>
                <a:latin typeface="MuseoSansCyrl-300"/>
                <a:ea typeface="MuseoSansCyrl-300"/>
                <a:cs typeface="MuseoSansCyrl-300"/>
                <a:sym typeface="MuseoSansCyrl-300"/>
              </a:defRPr>
            </a:pPr>
            <a:r>
              <a:t>Растущий рынок с возможностью выхода на международный уровень      (страны ЕАЭС и ШОС);</a:t>
            </a:r>
          </a:p>
          <a:p>
            <a:pPr marL="285750" indent="-285750" algn="l">
              <a:buSzPct val="100000"/>
              <a:buChar char="-"/>
              <a:defRPr>
                <a:latin typeface="MuseoSansCyrl-300"/>
                <a:ea typeface="MuseoSansCyrl-300"/>
                <a:cs typeface="MuseoSansCyrl-300"/>
                <a:sym typeface="MuseoSansCyrl-300"/>
              </a:defRPr>
            </a:pPr>
            <a:r>
              <a:t>Рынок постоянного и стабильного спроса;</a:t>
            </a:r>
          </a:p>
          <a:p>
            <a:pPr marL="285750" indent="-285750" algn="l">
              <a:buSzPct val="100000"/>
              <a:buChar char="-"/>
              <a:defRPr>
                <a:latin typeface="MuseoSansCyrl-300"/>
                <a:ea typeface="MuseoSansCyrl-300"/>
                <a:cs typeface="MuseoSansCyrl-300"/>
                <a:sym typeface="MuseoSansCyrl-300"/>
              </a:defRPr>
            </a:pPr>
            <a:r>
              <a:t>Прогнозируемый рост стоимости доли – x6 в течение 12 месяцев после полного инвестирования.</a:t>
            </a:r>
          </a:p>
        </p:txBody>
      </p:sp>
      <p:sp>
        <p:nvSpPr>
          <p:cNvPr id="181" name="Прямоугольник 10"/>
          <p:cNvSpPr txBox="1"/>
          <p:nvPr/>
        </p:nvSpPr>
        <p:spPr>
          <a:xfrm>
            <a:off x="983593" y="5093023"/>
            <a:ext cx="8789788" cy="694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defRPr b="1" sz="1600">
                <a:latin typeface="MuseoSansCyrl-700"/>
                <a:ea typeface="MuseoSansCyrl-700"/>
                <a:cs typeface="MuseoSansCyrl-700"/>
                <a:sym typeface="MuseoSansCyrl-700"/>
              </a:defRPr>
            </a:lvl1pPr>
          </a:lstStyle>
          <a:p>
            <a:pPr/>
            <a:r>
              <a:t>Проект ориентирован на рынок строительных услуг и товаров стран ближнего зарубежья и соответствует сложившейся в 2022 году тенденции «Поворот на Восток». 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Рисунок 1" descr="Рисунок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5404" y="765020"/>
            <a:ext cx="3501190" cy="1025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Рисунок 2" descr="Рисунок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0800000">
            <a:off x="294000" y="2866831"/>
            <a:ext cx="468001" cy="46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Прямоугольник 4"/>
          <p:cNvSpPr txBox="1"/>
          <p:nvPr/>
        </p:nvSpPr>
        <p:spPr>
          <a:xfrm>
            <a:off x="3314700" y="2692499"/>
            <a:ext cx="159804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>
              <a:lnSpc>
                <a:spcPct val="100000"/>
              </a:lnSpc>
              <a:defRPr b="1" sz="1800">
                <a:solidFill>
                  <a:srgbClr val="5DA85A"/>
                </a:solidFill>
                <a:latin typeface="MuseoSansCyrl-700"/>
                <a:ea typeface="MuseoSansCyrl-700"/>
                <a:cs typeface="MuseoSansCyrl-700"/>
                <a:sym typeface="MuseoSansCyrl-700"/>
              </a:defRPr>
            </a:lvl1pPr>
          </a:lstStyle>
          <a:p>
            <a:pPr/>
            <a:r>
              <a:t>Анар Омаров</a:t>
            </a:r>
          </a:p>
        </p:txBody>
      </p:sp>
      <p:sp>
        <p:nvSpPr>
          <p:cNvPr id="186" name="Прямоугольник 6"/>
          <p:cNvSpPr txBox="1"/>
          <p:nvPr/>
        </p:nvSpPr>
        <p:spPr>
          <a:xfrm>
            <a:off x="6718300" y="2692499"/>
            <a:ext cx="214119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>
              <a:lnSpc>
                <a:spcPct val="100000"/>
              </a:lnSpc>
              <a:defRPr b="1" sz="1800">
                <a:solidFill>
                  <a:srgbClr val="5DA85A"/>
                </a:solidFill>
                <a:latin typeface="MuseoSansCyrl-700"/>
                <a:ea typeface="MuseoSansCyrl-700"/>
                <a:cs typeface="MuseoSansCyrl-700"/>
                <a:sym typeface="MuseoSansCyrl-700"/>
              </a:defRPr>
            </a:lvl1pPr>
          </a:lstStyle>
          <a:p>
            <a:pPr/>
            <a:r>
              <a:t>Павел Кондратьев</a:t>
            </a:r>
          </a:p>
        </p:txBody>
      </p:sp>
      <p:pic>
        <p:nvPicPr>
          <p:cNvPr id="187" name="Рисунок 8" descr="Рисунок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14700" y="3434212"/>
            <a:ext cx="283475" cy="283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Рисунок 10" descr="Рисунок 1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14700" y="3964854"/>
            <a:ext cx="283475" cy="207882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Прямоугольник 11"/>
          <p:cNvSpPr txBox="1"/>
          <p:nvPr/>
        </p:nvSpPr>
        <p:spPr>
          <a:xfrm>
            <a:off x="3686341" y="3365500"/>
            <a:ext cx="1915417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>
              <a:lnSpc>
                <a:spcPct val="100000"/>
              </a:lnSpc>
              <a:defRPr sz="1800"/>
            </a:lvl1pPr>
          </a:lstStyle>
          <a:p>
            <a:pPr/>
            <a:r>
              <a:t>+7 961 006-58-41</a:t>
            </a:r>
          </a:p>
        </p:txBody>
      </p:sp>
      <p:sp>
        <p:nvSpPr>
          <p:cNvPr id="190" name="Прямоугольник 12"/>
          <p:cNvSpPr txBox="1"/>
          <p:nvPr/>
        </p:nvSpPr>
        <p:spPr>
          <a:xfrm>
            <a:off x="3683000" y="3848301"/>
            <a:ext cx="165757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>
              <a:lnSpc>
                <a:spcPct val="100000"/>
              </a:lnSpc>
              <a:defRPr sz="1800"/>
            </a:lvl1pPr>
          </a:lstStyle>
          <a:p>
            <a:pPr/>
            <a:r>
              <a:t>a@stroyset.pro</a:t>
            </a:r>
          </a:p>
        </p:txBody>
      </p:sp>
      <p:pic>
        <p:nvPicPr>
          <p:cNvPr id="191" name="Рисунок 17" descr="Рисунок 1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18300" y="3434212"/>
            <a:ext cx="283475" cy="283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Рисунок 18" descr="Рисунок 1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18300" y="3964854"/>
            <a:ext cx="283475" cy="207882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Прямоугольник 19"/>
          <p:cNvSpPr txBox="1"/>
          <p:nvPr/>
        </p:nvSpPr>
        <p:spPr>
          <a:xfrm>
            <a:off x="7112000" y="3365129"/>
            <a:ext cx="191541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>
              <a:lnSpc>
                <a:spcPct val="100000"/>
              </a:lnSpc>
              <a:defRPr sz="1800"/>
            </a:pPr>
            <a:r>
              <a:t>+7 9</a:t>
            </a:r>
            <a:r>
              <a:t>83</a:t>
            </a:r>
            <a:r>
              <a:t> </a:t>
            </a:r>
            <a:r>
              <a:t>62</a:t>
            </a:r>
            <a:r>
              <a:t>6-</a:t>
            </a:r>
            <a:r>
              <a:t>02</a:t>
            </a:r>
            <a:r>
              <a:t>-</a:t>
            </a:r>
            <a:r>
              <a:t>92</a:t>
            </a:r>
          </a:p>
        </p:txBody>
      </p:sp>
      <p:sp>
        <p:nvSpPr>
          <p:cNvPr id="194" name="Прямоугольник 20"/>
          <p:cNvSpPr txBox="1"/>
          <p:nvPr/>
        </p:nvSpPr>
        <p:spPr>
          <a:xfrm>
            <a:off x="7112000" y="3845274"/>
            <a:ext cx="165757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>
              <a:lnSpc>
                <a:spcPct val="100000"/>
              </a:lnSpc>
              <a:defRPr sz="1800"/>
            </a:lvl1pPr>
          </a:lstStyle>
          <a:p>
            <a:pPr/>
            <a:r>
              <a:t>p@stroyset.pro</a:t>
            </a:r>
          </a:p>
        </p:txBody>
      </p:sp>
      <p:sp>
        <p:nvSpPr>
          <p:cNvPr id="195" name="Сквиркл"/>
          <p:cNvSpPr/>
          <p:nvPr/>
        </p:nvSpPr>
        <p:spPr>
          <a:xfrm>
            <a:off x="4343400" y="5360915"/>
            <a:ext cx="3505201" cy="455301"/>
          </a:xfrm>
          <a:prstGeom prst="roundRect">
            <a:avLst>
              <a:gd name="adj" fmla="val 41841"/>
            </a:avLst>
          </a:prstGeom>
          <a:solidFill>
            <a:srgbClr val="F9DE4A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lnSpc>
                <a:spcPct val="100000"/>
              </a:lnSpc>
              <a:defRPr sz="1800"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96" name="Прямоугольник 4"/>
          <p:cNvSpPr txBox="1"/>
          <p:nvPr/>
        </p:nvSpPr>
        <p:spPr>
          <a:xfrm>
            <a:off x="4621352" y="5403145"/>
            <a:ext cx="294929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>
              <a:lnSpc>
                <a:spcPct val="100000"/>
              </a:lnSpc>
              <a:defRPr b="1" sz="1800">
                <a:solidFill>
                  <a:srgbClr val="545454"/>
                </a:solidFill>
                <a:latin typeface="MuseoSansCyrl-700"/>
                <a:ea typeface="MuseoSansCyrl-700"/>
                <a:cs typeface="MuseoSansCyrl-700"/>
                <a:sym typeface="MuseoSansCyrl-700"/>
              </a:defRPr>
            </a:lvl1pPr>
          </a:lstStyle>
          <a:p>
            <a:pPr/>
            <a:r>
              <a:t>Благодарим за внимание!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Рисунок 4" descr="Рисунок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4269" y="1398350"/>
            <a:ext cx="5004381" cy="54716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Рисунок 6" descr="Рисунок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55422" y="-12033"/>
            <a:ext cx="2709052" cy="1181943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TextBox 1"/>
          <p:cNvSpPr txBox="1"/>
          <p:nvPr/>
        </p:nvSpPr>
        <p:spPr>
          <a:xfrm>
            <a:off x="993151" y="1928846"/>
            <a:ext cx="4676129" cy="2366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ts val="6000"/>
              </a:lnSpc>
              <a:defRPr sz="3600"/>
            </a:pPr>
            <a:r>
              <a:t>МАРКЕТПЛЕЙС</a:t>
            </a:r>
            <a:br/>
            <a:r>
              <a:t>СТРОИТЕЛЬНЫХ</a:t>
            </a:r>
            <a:br/>
            <a:r>
              <a:t>УСЛУГ</a:t>
            </a:r>
          </a:p>
        </p:txBody>
      </p:sp>
      <p:sp>
        <p:nvSpPr>
          <p:cNvPr id="104" name="Прямоугольник 2"/>
          <p:cNvSpPr txBox="1"/>
          <p:nvPr/>
        </p:nvSpPr>
        <p:spPr>
          <a:xfrm>
            <a:off x="5836930" y="2186333"/>
            <a:ext cx="5623561" cy="3221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MuseoSansCyrl-300"/>
                <a:ea typeface="MuseoSansCyrl-300"/>
                <a:cs typeface="MuseoSansCyrl-300"/>
                <a:sym typeface="MuseoSansCyrl-300"/>
              </a:defRPr>
            </a:pPr>
            <a:r>
              <a:t>Напрямую соединяет генподрядчиков и подрядчиков,</a:t>
            </a:r>
          </a:p>
          <a:p>
            <a:pPr>
              <a:defRPr>
                <a:latin typeface="MuseoSansCyrl-300"/>
                <a:ea typeface="MuseoSansCyrl-300"/>
                <a:cs typeface="MuseoSansCyrl-300"/>
                <a:sym typeface="MuseoSansCyrl-300"/>
              </a:defRPr>
            </a:pPr>
            <a:r>
              <a:t>частных заказчиков и исполнителей. </a:t>
            </a:r>
            <a:br/>
            <a:br/>
            <a:r>
              <a:t>Тендерная площадка</a:t>
            </a:r>
            <a:r>
              <a:t> c </a:t>
            </a:r>
            <a:r>
              <a:t>безопасной сделкой обеспечивает максимально эффективное и безопасное взаимодействие</a:t>
            </a:r>
          </a:p>
          <a:p>
            <a:pPr>
              <a:defRPr>
                <a:latin typeface="MuseoSansCyrl-300"/>
                <a:ea typeface="MuseoSansCyrl-300"/>
                <a:cs typeface="MuseoSansCyrl-300"/>
                <a:sym typeface="MuseoSansCyrl-300"/>
              </a:defRPr>
            </a:pPr>
            <a:r>
              <a:t>между участниками. </a:t>
            </a:r>
            <a:br/>
            <a:br/>
            <a:r>
              <a:t>Идея сервиса появилась как решение проблем, </a:t>
            </a:r>
          </a:p>
          <a:p>
            <a:pPr>
              <a:defRPr>
                <a:latin typeface="MuseoSansCyrl-300"/>
                <a:ea typeface="MuseoSansCyrl-300"/>
                <a:cs typeface="MuseoSansCyrl-300"/>
                <a:sym typeface="MuseoSansCyrl-300"/>
              </a:defRPr>
            </a:pPr>
            <a:r>
              <a:t>с которыми постоянно сталкиваются сами основатели,</a:t>
            </a:r>
          </a:p>
          <a:p>
            <a:pPr>
              <a:defRPr>
                <a:latin typeface="MuseoSansCyrl-300"/>
                <a:ea typeface="MuseoSansCyrl-300"/>
                <a:cs typeface="MuseoSansCyrl-300"/>
                <a:sym typeface="MuseoSansCyrl-300"/>
              </a:defRPr>
            </a:pPr>
            <a:r>
              <a:t>работая в строительной сфере. </a:t>
            </a:r>
          </a:p>
        </p:txBody>
      </p:sp>
      <p:pic>
        <p:nvPicPr>
          <p:cNvPr id="105" name="Рисунок 7" descr="Рисунок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4507" y="2866831"/>
            <a:ext cx="467493" cy="467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Рисунок 9" descr="Рисунок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430000" y="2866831"/>
            <a:ext cx="468001" cy="46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Рисунок 2" descr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6126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Рисунок 3" descr="Рисунок 3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0800000">
            <a:off x="8274254" y="5884047"/>
            <a:ext cx="2461261" cy="985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Рисунок 4" descr="Рисунок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4507" y="2866831"/>
            <a:ext cx="467493" cy="467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Рисунок 5" descr="Рисунок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430000" y="2866831"/>
            <a:ext cx="468001" cy="46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TextBox 7"/>
          <p:cNvSpPr txBox="1"/>
          <p:nvPr/>
        </p:nvSpPr>
        <p:spPr>
          <a:xfrm>
            <a:off x="6133836" y="455461"/>
            <a:ext cx="5057130" cy="842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ts val="6000"/>
              </a:lnSpc>
              <a:defRPr sz="3600"/>
            </a:lvl1pPr>
          </a:lstStyle>
          <a:p>
            <a:pPr/>
            <a:r>
              <a:t>ПРОБЛЕМАТИКА</a:t>
            </a:r>
          </a:p>
        </p:txBody>
      </p:sp>
      <p:sp>
        <p:nvSpPr>
          <p:cNvPr id="113" name="Прямоугольник 8"/>
          <p:cNvSpPr txBox="1"/>
          <p:nvPr/>
        </p:nvSpPr>
        <p:spPr>
          <a:xfrm>
            <a:off x="3339586" y="1656197"/>
            <a:ext cx="7875077" cy="3869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MuseoSansCyrl-300"/>
                <a:ea typeface="MuseoSansCyrl-300"/>
                <a:cs typeface="MuseoSansCyrl-300"/>
                <a:sym typeface="MuseoSansCyrl-300"/>
              </a:defRPr>
            </a:pPr>
            <a:r>
              <a:rPr b="1">
                <a:solidFill>
                  <a:srgbClr val="56A353"/>
                </a:solidFill>
                <a:latin typeface="MuseoSansCyrl-700"/>
                <a:ea typeface="MuseoSansCyrl-700"/>
                <a:cs typeface="MuseoSansCyrl-700"/>
                <a:sym typeface="MuseoSansCyrl-700"/>
              </a:rPr>
              <a:t>Микро, малый и средний бизнес:</a:t>
            </a:r>
            <a:br>
              <a:rPr b="1">
                <a:solidFill>
                  <a:srgbClr val="56A353"/>
                </a:solidFill>
                <a:latin typeface="MuseoSansCyrl-700"/>
                <a:ea typeface="MuseoSansCyrl-700"/>
                <a:cs typeface="MuseoSansCyrl-700"/>
                <a:sym typeface="MuseoSansCyrl-700"/>
              </a:rPr>
            </a:br>
            <a:r>
              <a:t>Сложности при взаимодействии заказчиков с исполнителями.</a:t>
            </a:r>
          </a:p>
          <a:p>
            <a:pPr>
              <a:defRPr>
                <a:latin typeface="MuseoSansCyrl-300"/>
                <a:ea typeface="MuseoSansCyrl-300"/>
                <a:cs typeface="MuseoSansCyrl-300"/>
                <a:sym typeface="MuseoSansCyrl-300"/>
              </a:defRPr>
            </a:pPr>
            <a:r>
              <a:t>После получения одного гос. заказа следует множество неструктурированных, несистемных коммерческих тендеров, что вызывает сложный и затратный</a:t>
            </a:r>
          </a:p>
          <a:p>
            <a:pPr>
              <a:defRPr>
                <a:latin typeface="MuseoSansCyrl-300"/>
                <a:ea typeface="MuseoSansCyrl-300"/>
                <a:cs typeface="MuseoSansCyrl-300"/>
                <a:sym typeface="MuseoSansCyrl-300"/>
              </a:defRPr>
            </a:pPr>
            <a:r>
              <a:t>(в среднем 160 т.р. в год) процесс поиска и получения заказов. </a:t>
            </a:r>
            <a:br/>
            <a:br/>
            <a:r>
              <a:rPr b="1">
                <a:solidFill>
                  <a:srgbClr val="56A353"/>
                </a:solidFill>
                <a:latin typeface="MuseoSansCyrl-700"/>
                <a:ea typeface="MuseoSansCyrl-700"/>
                <a:cs typeface="MuseoSansCyrl-700"/>
                <a:sym typeface="MuseoSansCyrl-700"/>
              </a:rPr>
              <a:t>Физ. лица:</a:t>
            </a:r>
            <a:br>
              <a:rPr b="1">
                <a:solidFill>
                  <a:srgbClr val="56A353"/>
                </a:solidFill>
                <a:latin typeface="MuseoSansCyrl-700"/>
                <a:ea typeface="MuseoSansCyrl-700"/>
                <a:cs typeface="MuseoSansCyrl-700"/>
                <a:sym typeface="MuseoSansCyrl-700"/>
              </a:rPr>
            </a:br>
            <a:r>
              <a:t>Сложно найти ответственного подрядчика, готового обеспечить качественный результат </a:t>
            </a:r>
          </a:p>
          <a:p>
            <a:pPr>
              <a:defRPr>
                <a:latin typeface="MuseoSansCyrl-300"/>
                <a:ea typeface="MuseoSansCyrl-300"/>
                <a:cs typeface="MuseoSansCyrl-300"/>
                <a:sym typeface="MuseoSansCyrl-300"/>
              </a:defRPr>
            </a:pPr>
            <a:r>
              <a:t>и при этом не растратить бюджет авансовыми платежами. </a:t>
            </a:r>
            <a:br/>
            <a:br/>
            <a:r>
              <a:t>Кроме того, на рынке множество компаний и бригад «однодневок»,</a:t>
            </a:r>
          </a:p>
          <a:p>
            <a:pPr>
              <a:defRPr>
                <a:latin typeface="MuseoSansCyrl-300"/>
                <a:ea typeface="MuseoSansCyrl-300"/>
                <a:cs typeface="MuseoSansCyrl-300"/>
                <a:sym typeface="MuseoSansCyrl-300"/>
              </a:defRPr>
            </a:pPr>
            <a:r>
              <a:t>не исполняющих обязательства, после принятия заказа</a:t>
            </a:r>
            <a:r>
              <a:t> </a:t>
            </a:r>
            <a:r>
              <a:t>и получения аванса.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Рисунок 1" descr="Рисунок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0800000">
            <a:off x="704127" y="5692387"/>
            <a:ext cx="2709052" cy="1181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Рисунок 5" descr="Рисунок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21591" y="0"/>
            <a:ext cx="4870409" cy="5807593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TextBox 6"/>
          <p:cNvSpPr txBox="1"/>
          <p:nvPr/>
        </p:nvSpPr>
        <p:spPr>
          <a:xfrm>
            <a:off x="966416" y="537117"/>
            <a:ext cx="5057130" cy="1490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lnSpc>
                <a:spcPts val="5500"/>
              </a:lnSpc>
              <a:defRPr sz="3600"/>
            </a:lvl1pPr>
          </a:lstStyle>
          <a:p>
            <a:pPr/>
            <a:r>
              <a:t>РЕШЕНИЕ ПРОБЛЕМЫ</a:t>
            </a:r>
          </a:p>
        </p:txBody>
      </p:sp>
      <p:sp>
        <p:nvSpPr>
          <p:cNvPr id="118" name="Прямоугольник 7"/>
          <p:cNvSpPr txBox="1"/>
          <p:nvPr/>
        </p:nvSpPr>
        <p:spPr>
          <a:xfrm>
            <a:off x="978264" y="2393406"/>
            <a:ext cx="6695481" cy="2574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140368" indent="-140368" algn="l">
              <a:buSzPct val="100000"/>
              <a:buChar char="•"/>
              <a:defRPr>
                <a:latin typeface="MuseoSansCyrl-300"/>
                <a:ea typeface="MuseoSansCyrl-300"/>
                <a:cs typeface="MuseoSansCyrl-300"/>
                <a:sym typeface="MuseoSansCyrl-300"/>
              </a:defRPr>
            </a:pPr>
            <a:r>
              <a:t>Замена посредников (в получении заказов по тендерам)</a:t>
            </a:r>
            <a:br/>
            <a:r>
              <a:t>цифровой экосистемой.</a:t>
            </a:r>
          </a:p>
          <a:p>
            <a:pPr marL="140368" indent="-140368" algn="l">
              <a:buSzPct val="100000"/>
              <a:buChar char="•"/>
              <a:defRPr>
                <a:latin typeface="MuseoSansCyrl-300"/>
                <a:ea typeface="MuseoSansCyrl-300"/>
                <a:cs typeface="MuseoSansCyrl-300"/>
                <a:sym typeface="MuseoSansCyrl-300"/>
              </a:defRPr>
            </a:pPr>
            <a:r>
              <a:t>Цифровизация процесса взаимодействия участников строительного рынка и приемки работ.</a:t>
            </a:r>
          </a:p>
          <a:p>
            <a:pPr marL="140368" indent="-140368" algn="l">
              <a:buSzPct val="100000"/>
              <a:buChar char="•"/>
              <a:defRPr>
                <a:latin typeface="MuseoSansCyrl-300"/>
                <a:ea typeface="MuseoSansCyrl-300"/>
                <a:cs typeface="MuseoSansCyrl-300"/>
                <a:sym typeface="MuseoSansCyrl-300"/>
              </a:defRPr>
            </a:pPr>
            <a:r>
              <a:t>Прозрачность взаимодействия и достоверность отзывов. </a:t>
            </a:r>
          </a:p>
          <a:p>
            <a:pPr marL="140368" indent="-140368" algn="l">
              <a:buSzPct val="100000"/>
              <a:buChar char="•"/>
              <a:defRPr>
                <a:latin typeface="MuseoSansCyrl-300"/>
                <a:ea typeface="MuseoSansCyrl-300"/>
                <a:cs typeface="MuseoSansCyrl-300"/>
                <a:sym typeface="MuseoSansCyrl-300"/>
              </a:defRPr>
            </a:pPr>
            <a:r>
              <a:t>Функции «безопасных сделок» и финансовых гарантий при проведении тендеров и работ по ним. </a:t>
            </a:r>
          </a:p>
          <a:p>
            <a:pPr marL="140368" indent="-140368" algn="l">
              <a:buSzPct val="100000"/>
              <a:buChar char="•"/>
              <a:defRPr>
                <a:latin typeface="MuseoSansCyrl-300"/>
                <a:ea typeface="MuseoSansCyrl-300"/>
                <a:cs typeface="MuseoSansCyrl-300"/>
                <a:sym typeface="MuseoSansCyrl-300"/>
              </a:defRPr>
            </a:pPr>
            <a:r>
              <a:t>Оплата только по факту выигранного тендера и оказания услуг.</a:t>
            </a:r>
          </a:p>
        </p:txBody>
      </p:sp>
      <p:pic>
        <p:nvPicPr>
          <p:cNvPr id="119" name="Рисунок 8" descr="Рисунок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430000" y="2866831"/>
            <a:ext cx="468001" cy="46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Рисунок 9" descr="Рисунок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0800000">
            <a:off x="294000" y="2866831"/>
            <a:ext cx="468001" cy="46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Рисунок 2" descr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04471" y="-28361"/>
            <a:ext cx="1815888" cy="432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Рисунок 4" descr="Рисунок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29938" y="5499277"/>
            <a:ext cx="2787320" cy="1358722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Box 5"/>
          <p:cNvSpPr txBox="1"/>
          <p:nvPr/>
        </p:nvSpPr>
        <p:spPr>
          <a:xfrm>
            <a:off x="966415" y="450595"/>
            <a:ext cx="8179990" cy="791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ts val="5500"/>
              </a:lnSpc>
              <a:defRPr sz="3600"/>
            </a:lvl1pPr>
          </a:lstStyle>
          <a:p>
            <a:pPr/>
            <a:r>
              <a:t>БИЗНЕС МОДЕЛЬ ПРОЕКТА</a:t>
            </a:r>
          </a:p>
        </p:txBody>
      </p:sp>
      <p:pic>
        <p:nvPicPr>
          <p:cNvPr id="125" name="Рисунок 6" descr="Рисунок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430000" y="2866831"/>
            <a:ext cx="468001" cy="46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Рисунок 7" descr="Рисунок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0800000">
            <a:off x="294000" y="2866831"/>
            <a:ext cx="468001" cy="46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Прямоугольник 8"/>
          <p:cNvSpPr txBox="1"/>
          <p:nvPr/>
        </p:nvSpPr>
        <p:spPr>
          <a:xfrm>
            <a:off x="977900" y="1720633"/>
            <a:ext cx="5346903" cy="1926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>
              <a:defRPr b="1">
                <a:latin typeface="MuseoSansCyrl-700"/>
                <a:ea typeface="MuseoSansCyrl-700"/>
                <a:cs typeface="MuseoSansCyrl-700"/>
                <a:sym typeface="MuseoSansCyrl-700"/>
              </a:defRPr>
            </a:pPr>
            <a:r>
              <a:t>Основные способы монетизации:</a:t>
            </a:r>
          </a:p>
          <a:p>
            <a:pPr algn="l">
              <a:defRPr b="1">
                <a:latin typeface="MuseoSansCyrl-700"/>
                <a:ea typeface="MuseoSansCyrl-700"/>
                <a:cs typeface="MuseoSansCyrl-700"/>
                <a:sym typeface="MuseoSansCyrl-700"/>
              </a:defRPr>
            </a:pPr>
          </a:p>
          <a:p>
            <a:pPr algn="l">
              <a:defRPr>
                <a:latin typeface="MuseoSansCyrl-300"/>
                <a:ea typeface="MuseoSansCyrl-300"/>
                <a:cs typeface="MuseoSansCyrl-300"/>
                <a:sym typeface="MuseoSansCyrl-300"/>
              </a:defRPr>
            </a:pPr>
            <a:r>
              <a:t>- Комиссия площадки (основной вид заработка) –</a:t>
            </a:r>
            <a:r>
              <a:t> 0,1%   </a:t>
            </a:r>
            <a:r>
              <a:t>или 1000 руб. обеспечительного взноса при выигрыше тендера</a:t>
            </a:r>
          </a:p>
          <a:p>
            <a:pPr algn="l">
              <a:defRPr>
                <a:latin typeface="MuseoSansCyrl-300"/>
                <a:ea typeface="MuseoSansCyrl-300"/>
                <a:cs typeface="MuseoSansCyrl-300"/>
                <a:sym typeface="MuseoSansCyrl-300"/>
              </a:defRPr>
            </a:pPr>
          </a:p>
          <a:p>
            <a:pPr algn="l">
              <a:defRPr>
                <a:latin typeface="MuseoSansCyrl-300"/>
                <a:ea typeface="MuseoSansCyrl-300"/>
                <a:cs typeface="MuseoSansCyrl-300"/>
                <a:sym typeface="MuseoSansCyrl-300"/>
              </a:defRPr>
            </a:pPr>
            <a:r>
              <a:t>- Комиссия безопасной сделки –</a:t>
            </a:r>
            <a:r>
              <a:t> </a:t>
            </a:r>
            <a:r>
              <a:t>0,5% заказа или 1000 руб.</a:t>
            </a:r>
          </a:p>
        </p:txBody>
      </p:sp>
      <p:sp>
        <p:nvSpPr>
          <p:cNvPr id="128" name="Прямоугольник 9"/>
          <p:cNvSpPr txBox="1"/>
          <p:nvPr/>
        </p:nvSpPr>
        <p:spPr>
          <a:xfrm>
            <a:off x="977900" y="4449336"/>
            <a:ext cx="8009206" cy="1926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>
              <a:defRPr b="1">
                <a:latin typeface="MuseoSansCyrl-900"/>
                <a:ea typeface="MuseoSansCyrl-900"/>
                <a:cs typeface="MuseoSansCyrl-900"/>
                <a:sym typeface="MuseoSansCyrl-900"/>
              </a:defRPr>
            </a:pPr>
            <a:r>
              <a:rPr>
                <a:latin typeface="MuseoSansCyrl-700"/>
                <a:ea typeface="MuseoSansCyrl-700"/>
                <a:cs typeface="MuseoSansCyrl-700"/>
                <a:sym typeface="MuseoSansCyrl-700"/>
              </a:rPr>
              <a:t>Основные расчетные показатели </a:t>
            </a:r>
            <a:r>
              <a:rPr u="sng">
                <a:uFill>
                  <a:solidFill>
                    <a:srgbClr val="0563C1"/>
                  </a:solidFill>
                </a:uFill>
                <a:latin typeface="MuseoSansCyrl-700"/>
                <a:ea typeface="MuseoSansCyrl-700"/>
                <a:cs typeface="MuseoSansCyrl-700"/>
                <a:sym typeface="MuseoSansCyrl-700"/>
                <a:hlinkClick r:id="rId5" invalidUrl="" action="" tgtFrame="" tooltip="" history="1" highlightClick="0" endSnd="0"/>
              </a:rPr>
              <a:t>юнит-экономики</a:t>
            </a:r>
            <a:endParaRPr>
              <a:latin typeface="MuseoSansCyrl-700"/>
              <a:ea typeface="MuseoSansCyrl-700"/>
              <a:cs typeface="MuseoSansCyrl-700"/>
              <a:sym typeface="MuseoSansCyrl-700"/>
            </a:endParaRPr>
          </a:p>
          <a:p>
            <a:pPr algn="l">
              <a:defRPr b="1">
                <a:latin typeface="MuseoSansCyrl-900"/>
                <a:ea typeface="MuseoSansCyrl-900"/>
                <a:cs typeface="MuseoSansCyrl-900"/>
                <a:sym typeface="MuseoSansCyrl-900"/>
              </a:defRPr>
            </a:pPr>
            <a:br>
              <a:rPr>
                <a:latin typeface="MuseoSansCyrl-700"/>
                <a:ea typeface="MuseoSansCyrl-700"/>
                <a:cs typeface="MuseoSansCyrl-700"/>
                <a:sym typeface="MuseoSansCyrl-700"/>
              </a:rPr>
            </a:br>
            <a:r>
              <a:rPr>
                <a:latin typeface="MuseoSansCyrl-700"/>
                <a:ea typeface="MuseoSansCyrl-700"/>
                <a:cs typeface="MuseoSansCyrl-700"/>
                <a:sym typeface="MuseoSansCyrl-700"/>
              </a:rPr>
              <a:t>- </a:t>
            </a:r>
            <a:r>
              <a:rPr b="0">
                <a:latin typeface="MuseoSansCyrl-300"/>
                <a:ea typeface="MuseoSansCyrl-300"/>
                <a:cs typeface="MuseoSansCyrl-300"/>
                <a:sym typeface="MuseoSansCyrl-300"/>
              </a:rPr>
              <a:t>Средний доход на одного покупателя (</a:t>
            </a:r>
            <a:r>
              <a:rPr b="0">
                <a:latin typeface="MuseoSansCyrl-300"/>
                <a:ea typeface="MuseoSansCyrl-300"/>
                <a:cs typeface="MuseoSansCyrl-300"/>
                <a:sym typeface="MuseoSansCyrl-300"/>
              </a:rPr>
              <a:t>ARPPU) — 2000 </a:t>
            </a:r>
            <a:r>
              <a:rPr b="0">
                <a:latin typeface="MuseoSansCyrl-300"/>
                <a:ea typeface="MuseoSansCyrl-300"/>
                <a:cs typeface="MuseoSansCyrl-300"/>
                <a:sym typeface="MuseoSansCyrl-300"/>
              </a:rPr>
              <a:t>руб.</a:t>
            </a:r>
            <a:br>
              <a:rPr b="0">
                <a:latin typeface="MuseoSansCyrl-300"/>
                <a:ea typeface="MuseoSansCyrl-300"/>
                <a:cs typeface="MuseoSansCyrl-300"/>
                <a:sym typeface="MuseoSansCyrl-300"/>
              </a:rPr>
            </a:br>
            <a:r>
              <a:rPr b="0">
                <a:latin typeface="MuseoSansCyrl-300"/>
                <a:ea typeface="MuseoSansCyrl-300"/>
                <a:cs typeface="MuseoSansCyrl-300"/>
                <a:sym typeface="MuseoSansCyrl-300"/>
              </a:rPr>
              <a:t>- Цена за лид (</a:t>
            </a:r>
            <a:r>
              <a:rPr b="0">
                <a:latin typeface="MuseoSansCyrl-300"/>
                <a:ea typeface="MuseoSansCyrl-300"/>
                <a:cs typeface="MuseoSansCyrl-300"/>
                <a:sym typeface="MuseoSansCyrl-300"/>
              </a:rPr>
              <a:t>CPL) — 4,2 </a:t>
            </a:r>
            <a:r>
              <a:rPr b="0">
                <a:latin typeface="MuseoSansCyrl-300"/>
                <a:ea typeface="MuseoSansCyrl-300"/>
                <a:cs typeface="MuseoSansCyrl-300"/>
                <a:sym typeface="MuseoSansCyrl-300"/>
              </a:rPr>
              <a:t>руб.</a:t>
            </a:r>
            <a:br>
              <a:rPr b="0">
                <a:latin typeface="MuseoSansCyrl-300"/>
                <a:ea typeface="MuseoSansCyrl-300"/>
                <a:cs typeface="MuseoSansCyrl-300"/>
                <a:sym typeface="MuseoSansCyrl-300"/>
              </a:rPr>
            </a:br>
            <a:r>
              <a:rPr b="0">
                <a:latin typeface="MuseoSansCyrl-300"/>
                <a:ea typeface="MuseoSansCyrl-300"/>
                <a:cs typeface="MuseoSansCyrl-300"/>
                <a:sym typeface="MuseoSansCyrl-300"/>
              </a:rPr>
              <a:t>- Стоимость привлечения клиента (</a:t>
            </a:r>
            <a:r>
              <a:rPr b="0">
                <a:latin typeface="MuseoSansCyrl-300"/>
                <a:ea typeface="MuseoSansCyrl-300"/>
                <a:cs typeface="MuseoSansCyrl-300"/>
                <a:sym typeface="MuseoSansCyrl-300"/>
              </a:rPr>
              <a:t>CAC ) — 418,35 </a:t>
            </a:r>
            <a:r>
              <a:rPr b="0">
                <a:latin typeface="MuseoSansCyrl-300"/>
                <a:ea typeface="MuseoSansCyrl-300"/>
                <a:cs typeface="MuseoSansCyrl-300"/>
                <a:sym typeface="MuseoSansCyrl-300"/>
              </a:rPr>
              <a:t>руб.</a:t>
            </a:r>
            <a:br>
              <a:rPr b="0">
                <a:latin typeface="MuseoSansCyrl-300"/>
                <a:ea typeface="MuseoSansCyrl-300"/>
                <a:cs typeface="MuseoSansCyrl-300"/>
                <a:sym typeface="MuseoSansCyrl-300"/>
              </a:rPr>
            </a:br>
            <a:r>
              <a:rPr b="0">
                <a:latin typeface="MuseoSansCyrl-300"/>
                <a:ea typeface="MuseoSansCyrl-300"/>
                <a:cs typeface="MuseoSansCyrl-300"/>
                <a:sym typeface="MuseoSansCyrl-300"/>
              </a:rPr>
              <a:t>- Прибыль от одного покупателя ( = </a:t>
            </a:r>
            <a:r>
              <a:rPr b="0">
                <a:latin typeface="MuseoSansCyrl-300"/>
                <a:ea typeface="MuseoSansCyrl-300"/>
                <a:cs typeface="MuseoSansCyrl-300"/>
                <a:sym typeface="MuseoSansCyrl-300"/>
              </a:rPr>
              <a:t>ARPPU - CAC - COGS) — 1449,2 </a:t>
            </a:r>
            <a:r>
              <a:rPr b="0">
                <a:latin typeface="MuseoSansCyrl-300"/>
                <a:ea typeface="MuseoSansCyrl-300"/>
                <a:cs typeface="MuseoSansCyrl-300"/>
                <a:sym typeface="MuseoSansCyrl-300"/>
              </a:rPr>
              <a:t>руб.</a:t>
            </a:r>
          </a:p>
        </p:txBody>
      </p:sp>
      <p:sp>
        <p:nvSpPr>
          <p:cNvPr id="129" name="Прямоугольник 10"/>
          <p:cNvSpPr txBox="1"/>
          <p:nvPr/>
        </p:nvSpPr>
        <p:spPr>
          <a:xfrm>
            <a:off x="6502400" y="1714500"/>
            <a:ext cx="4283507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>
              <a:defRPr b="1">
                <a:latin typeface="MuseoSansCyrl-700"/>
                <a:ea typeface="MuseoSansCyrl-700"/>
                <a:cs typeface="MuseoSansCyrl-700"/>
                <a:sym typeface="MuseoSansCyrl-700"/>
              </a:defRPr>
            </a:lvl1pPr>
          </a:lstStyle>
          <a:p>
            <a:pPr/>
            <a:r>
              <a:t>Финансовые показатели при среднем сценарии</a:t>
            </a:r>
          </a:p>
        </p:txBody>
      </p:sp>
      <p:pic>
        <p:nvPicPr>
          <p:cNvPr id="130" name="Рисунок 13" descr="Рисунок 1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00066" y="2238760"/>
            <a:ext cx="4402697" cy="21533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Рисунок 2" descr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87932" y="-12881"/>
            <a:ext cx="4116948" cy="4618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Рисунок 4" descr="Рисунок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033" y="5536710"/>
            <a:ext cx="2438401" cy="1346201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TextBox 5"/>
          <p:cNvSpPr txBox="1"/>
          <p:nvPr/>
        </p:nvSpPr>
        <p:spPr>
          <a:xfrm>
            <a:off x="7275009" y="770642"/>
            <a:ext cx="3863530" cy="2366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ts val="6000"/>
              </a:lnSpc>
              <a:defRPr sz="3600"/>
            </a:lvl1pPr>
          </a:lstStyle>
          <a:p>
            <a:pPr/>
            <a:r>
              <a:t>ТЕКУЩЕЕ СОСТОЯНИЕ ПРОЕКТА</a:t>
            </a:r>
          </a:p>
        </p:txBody>
      </p:sp>
      <p:sp>
        <p:nvSpPr>
          <p:cNvPr id="135" name="Прямоугольник 6"/>
          <p:cNvSpPr txBox="1"/>
          <p:nvPr/>
        </p:nvSpPr>
        <p:spPr>
          <a:xfrm>
            <a:off x="6776961" y="3443026"/>
            <a:ext cx="4373428" cy="1926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MuseoSansCyrl-300"/>
                <a:ea typeface="MuseoSansCyrl-300"/>
                <a:cs typeface="MuseoSansCyrl-300"/>
                <a:sym typeface="MuseoSansCyrl-300"/>
              </a:defRPr>
            </a:pPr>
            <a:r>
              <a:t>Проект находится в стадии бета-тестирования</a:t>
            </a:r>
          </a:p>
          <a:p>
            <a:pPr>
              <a:defRPr>
                <a:latin typeface="MuseoSansCyrl-300"/>
                <a:ea typeface="MuseoSansCyrl-300"/>
                <a:cs typeface="MuseoSansCyrl-300"/>
                <a:sym typeface="MuseoSansCyrl-300"/>
              </a:defRPr>
            </a:pPr>
            <a:r>
              <a:t>и активного привлечения пользователей.</a:t>
            </a:r>
            <a:br/>
            <a:r>
              <a:t>Более подробно с самим проектом</a:t>
            </a:r>
            <a:br/>
            <a:r>
              <a:t>можно познакомиться здесь: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 invalidUrl="" action="" tgtFrame="" tooltip="" history="1" highlightClick="0" endSnd="0"/>
              </a:rPr>
              <a:t>stroyset.pro</a:t>
            </a:r>
            <a:br/>
            <a:br/>
            <a:r>
              <a:t>Живая </a:t>
            </a:r>
            <a:r>
              <a:t>ZOOM-</a:t>
            </a:r>
            <a:r>
              <a:t>презентация по запросу</a:t>
            </a:r>
          </a:p>
        </p:txBody>
      </p:sp>
      <p:pic>
        <p:nvPicPr>
          <p:cNvPr id="136" name="Рисунок 8" descr="Рисунок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40478" y="1494491"/>
            <a:ext cx="6140066" cy="4275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Рисунок 9" descr="Рисунок 9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0800000">
            <a:off x="294000" y="2866831"/>
            <a:ext cx="468001" cy="46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Рисунок 10" descr="Рисунок 10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0800000">
            <a:off x="11430507" y="2866831"/>
            <a:ext cx="467493" cy="4674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Сквиркл"/>
          <p:cNvSpPr/>
          <p:nvPr/>
        </p:nvSpPr>
        <p:spPr>
          <a:xfrm>
            <a:off x="1078224" y="1072422"/>
            <a:ext cx="2864061" cy="362269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545454"/>
            </a:solidFill>
            <a:miter/>
          </a:ln>
        </p:spPr>
        <p:txBody>
          <a:bodyPr lIns="45719" rIns="45719" anchor="ctr"/>
          <a:lstStyle/>
          <a:p>
            <a:pPr algn="l">
              <a:lnSpc>
                <a:spcPct val="100000"/>
              </a:lnSpc>
              <a:defRPr sz="1800"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41" name="TextBox 1"/>
          <p:cNvSpPr txBox="1"/>
          <p:nvPr/>
        </p:nvSpPr>
        <p:spPr>
          <a:xfrm>
            <a:off x="1058767" y="201267"/>
            <a:ext cx="9187934" cy="791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lnSpc>
                <a:spcPts val="5500"/>
              </a:lnSpc>
              <a:defRPr sz="3600">
                <a:solidFill>
                  <a:srgbClr val="32A5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КОНКУРЕНТНЫЕ ПРЕИМУЩЕСТВА</a:t>
            </a:r>
          </a:p>
        </p:txBody>
      </p:sp>
      <p:sp>
        <p:nvSpPr>
          <p:cNvPr id="142" name="Прямоугольник 4"/>
          <p:cNvSpPr txBox="1"/>
          <p:nvPr/>
        </p:nvSpPr>
        <p:spPr>
          <a:xfrm>
            <a:off x="1097764" y="1130109"/>
            <a:ext cx="2876762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lnSpc>
                <a:spcPct val="100000"/>
              </a:lnSpc>
              <a:defRPr b="1" sz="1100">
                <a:solidFill>
                  <a:srgbClr val="545454"/>
                </a:solidFill>
                <a:latin typeface="MuseoSansCyrl-700"/>
                <a:ea typeface="MuseoSansCyrl-700"/>
                <a:cs typeface="MuseoSansCyrl-700"/>
                <a:sym typeface="MuseoSansCyrl-700"/>
              </a:defRPr>
            </a:lvl1pPr>
          </a:lstStyle>
          <a:p>
            <a:pPr/>
            <a:r>
              <a:t>СРАВНЕНИЕ ОСНОВНЫХ ПОКАЗАТЕЛЕЙ</a:t>
            </a:r>
          </a:p>
        </p:txBody>
      </p:sp>
      <p:pic>
        <p:nvPicPr>
          <p:cNvPr id="143" name="Рисунок 6" descr="Рисунок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30000" y="2866831"/>
            <a:ext cx="468001" cy="46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Рисунок 7" descr="Рисунок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0800000">
            <a:off x="294000" y="2866831"/>
            <a:ext cx="468001" cy="46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Рисунок 10" descr="Рисунок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43677" y="1087119"/>
            <a:ext cx="7076803" cy="5322101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Прямоугольник 12"/>
          <p:cNvSpPr txBox="1"/>
          <p:nvPr/>
        </p:nvSpPr>
        <p:spPr>
          <a:xfrm>
            <a:off x="1058768" y="1670006"/>
            <a:ext cx="3139190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>
              <a:lnSpc>
                <a:spcPct val="100000"/>
              </a:lnSpc>
              <a:defRPr sz="1200">
                <a:latin typeface="MuseoSansCyrl-300"/>
                <a:ea typeface="MuseoSansCyrl-300"/>
                <a:cs typeface="MuseoSansCyrl-300"/>
                <a:sym typeface="MuseoSansCyrl-300"/>
              </a:defRPr>
            </a:pPr>
            <a:r>
              <a:t>Удобство пользования ресурсом,</a:t>
            </a:r>
            <a:br/>
            <a:r>
              <a:t>UX/UI </a:t>
            </a:r>
            <a:r>
              <a:t>продуманные интерфейсы,</a:t>
            </a:r>
            <a:br/>
            <a:r>
              <a:t>интуитивно понятная структура</a:t>
            </a:r>
          </a:p>
        </p:txBody>
      </p:sp>
      <p:sp>
        <p:nvSpPr>
          <p:cNvPr id="147" name="Прямоугольник 13"/>
          <p:cNvSpPr txBox="1"/>
          <p:nvPr/>
        </p:nvSpPr>
        <p:spPr>
          <a:xfrm>
            <a:off x="1058768" y="2412365"/>
            <a:ext cx="3139190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>
              <a:lnSpc>
                <a:spcPct val="100000"/>
              </a:lnSpc>
              <a:defRPr sz="1200">
                <a:latin typeface="MuseoSansCyrl-300"/>
                <a:ea typeface="MuseoSansCyrl-300"/>
                <a:cs typeface="MuseoSansCyrl-300"/>
                <a:sym typeface="MuseoSansCyrl-300"/>
              </a:defRPr>
            </a:pPr>
            <a:r>
              <a:t>Возможность пользоваться сервисом</a:t>
            </a:r>
            <a:br/>
            <a:r>
              <a:t>в пробном или бесплатном режиме</a:t>
            </a:r>
            <a:br/>
            <a:r>
              <a:t>до полугода</a:t>
            </a:r>
          </a:p>
        </p:txBody>
      </p:sp>
      <p:sp>
        <p:nvSpPr>
          <p:cNvPr id="148" name="Прямоугольник 14"/>
          <p:cNvSpPr txBox="1"/>
          <p:nvPr/>
        </p:nvSpPr>
        <p:spPr>
          <a:xfrm>
            <a:off x="1058768" y="3283370"/>
            <a:ext cx="3139190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>
              <a:lnSpc>
                <a:spcPct val="100000"/>
              </a:lnSpc>
              <a:defRPr sz="1200">
                <a:latin typeface="MuseoSansCyrl-300"/>
                <a:ea typeface="MuseoSansCyrl-300"/>
                <a:cs typeface="MuseoSansCyrl-300"/>
                <a:sym typeface="MuseoSansCyrl-300"/>
              </a:defRPr>
            </a:pPr>
            <a:r>
              <a:t>Оплачиваете только выигранный</a:t>
            </a:r>
            <a:br/>
            <a:r>
              <a:t>тендер</a:t>
            </a:r>
          </a:p>
        </p:txBody>
      </p:sp>
      <p:sp>
        <p:nvSpPr>
          <p:cNvPr id="149" name="Прямоугольник 15"/>
          <p:cNvSpPr txBox="1"/>
          <p:nvPr/>
        </p:nvSpPr>
        <p:spPr>
          <a:xfrm>
            <a:off x="1058768" y="4138598"/>
            <a:ext cx="3139190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>
              <a:lnSpc>
                <a:spcPct val="100000"/>
              </a:lnSpc>
              <a:defRPr sz="1200">
                <a:latin typeface="MuseoSansCyrl-300"/>
                <a:ea typeface="MuseoSansCyrl-300"/>
                <a:cs typeface="MuseoSansCyrl-300"/>
                <a:sym typeface="MuseoSansCyrl-300"/>
              </a:defRPr>
            </a:pPr>
            <a:r>
              <a:t>Размещение всех тендеров</a:t>
            </a:r>
            <a:br/>
            <a:r>
              <a:t>бесплатно</a:t>
            </a:r>
          </a:p>
        </p:txBody>
      </p:sp>
      <p:sp>
        <p:nvSpPr>
          <p:cNvPr id="150" name="Прямоугольник 16"/>
          <p:cNvSpPr txBox="1"/>
          <p:nvPr/>
        </p:nvSpPr>
        <p:spPr>
          <a:xfrm>
            <a:off x="1058768" y="4935242"/>
            <a:ext cx="3139190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lnSpc>
                <a:spcPct val="100000"/>
              </a:lnSpc>
              <a:defRPr sz="1200">
                <a:latin typeface="MuseoSansCyrl-300"/>
                <a:ea typeface="MuseoSansCyrl-300"/>
                <a:cs typeface="MuseoSansCyrl-300"/>
                <a:sym typeface="MuseoSansCyrl-300"/>
              </a:defRPr>
            </a:lvl1pPr>
          </a:lstStyle>
          <a:p>
            <a:pPr/>
            <a:r>
              <a:t>Расширенная оценка работы подрядчика по различным критериям</a:t>
            </a:r>
          </a:p>
        </p:txBody>
      </p:sp>
      <p:sp>
        <p:nvSpPr>
          <p:cNvPr id="151" name="Прямоугольник 17"/>
          <p:cNvSpPr txBox="1"/>
          <p:nvPr/>
        </p:nvSpPr>
        <p:spPr>
          <a:xfrm>
            <a:off x="1058768" y="5720339"/>
            <a:ext cx="3139190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>
              <a:lnSpc>
                <a:spcPct val="100000"/>
              </a:lnSpc>
              <a:defRPr sz="1200">
                <a:latin typeface="MuseoSansCyrl-300"/>
                <a:ea typeface="MuseoSansCyrl-300"/>
                <a:cs typeface="MuseoSansCyrl-300"/>
                <a:sym typeface="MuseoSansCyrl-300"/>
              </a:defRPr>
            </a:pPr>
            <a:r>
              <a:t>Бесплатный доступ к различной строительной документации</a:t>
            </a:r>
            <a:br/>
            <a:r>
              <a:t>в одном месте</a:t>
            </a:r>
          </a:p>
        </p:txBody>
      </p:sp>
      <p:sp>
        <p:nvSpPr>
          <p:cNvPr id="152" name="Прямоугольник 18"/>
          <p:cNvSpPr txBox="1"/>
          <p:nvPr/>
        </p:nvSpPr>
        <p:spPr>
          <a:xfrm>
            <a:off x="4348901" y="1147491"/>
            <a:ext cx="841646" cy="22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>
              <a:lnSpc>
                <a:spcPct val="100000"/>
              </a:lnSpc>
              <a:defRPr sz="100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+mn-lt"/>
                <a:ea typeface="+mn-ea"/>
                <a:cs typeface="+mn-cs"/>
                <a:sym typeface="Calibri"/>
                <a:hlinkClick r:id="rId4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545454"/>
                </a:solidFill>
                <a:uFillTx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 invalidUrl="" action="" tgtFrame="" tooltip="" history="1" highlightClick="0" endSnd="0"/>
              </a:rPr>
              <a:t>stroyportal.ru </a:t>
            </a:r>
          </a:p>
        </p:txBody>
      </p:sp>
      <p:sp>
        <p:nvSpPr>
          <p:cNvPr id="153" name="Прямоугольник 19"/>
          <p:cNvSpPr txBox="1"/>
          <p:nvPr/>
        </p:nvSpPr>
        <p:spPr>
          <a:xfrm>
            <a:off x="5541636" y="1152001"/>
            <a:ext cx="841337" cy="22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>
              <a:lnSpc>
                <a:spcPct val="100000"/>
              </a:lnSpc>
              <a:defRPr sz="100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+mn-lt"/>
                <a:ea typeface="+mn-ea"/>
                <a:cs typeface="+mn-cs"/>
                <a:sym typeface="Calibri"/>
                <a:hlinkClick r:id="rId5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545454"/>
                </a:solidFill>
                <a:uFillTx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 invalidUrl="" action="" tgtFrame="" tooltip="" history="1" highlightClick="0" endSnd="0"/>
              </a:rPr>
              <a:t>findtenders.ru</a:t>
            </a:r>
          </a:p>
        </p:txBody>
      </p:sp>
      <p:sp>
        <p:nvSpPr>
          <p:cNvPr id="154" name="Прямоугольник 20"/>
          <p:cNvSpPr txBox="1"/>
          <p:nvPr/>
        </p:nvSpPr>
        <p:spPr>
          <a:xfrm>
            <a:off x="6647213" y="1152001"/>
            <a:ext cx="1082686" cy="22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>
              <a:lnSpc>
                <a:spcPct val="100000"/>
              </a:lnSpc>
              <a:defRPr sz="100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+mn-lt"/>
                <a:ea typeface="+mn-ea"/>
                <a:cs typeface="+mn-cs"/>
                <a:sym typeface="Calibri"/>
                <a:hlinkClick r:id="rId6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545454"/>
                </a:solidFill>
                <a:uFillTx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6" invalidUrl="" action="" tgtFrame="" tooltip="" history="1" highlightClick="0" endSnd="0"/>
              </a:rPr>
              <a:t>stroitelnii-portal.ru</a:t>
            </a:r>
          </a:p>
        </p:txBody>
      </p:sp>
      <p:sp>
        <p:nvSpPr>
          <p:cNvPr id="155" name="Прямоугольник 21"/>
          <p:cNvSpPr txBox="1"/>
          <p:nvPr/>
        </p:nvSpPr>
        <p:spPr>
          <a:xfrm>
            <a:off x="8020500" y="1154034"/>
            <a:ext cx="713592" cy="22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>
              <a:lnSpc>
                <a:spcPct val="100000"/>
              </a:lnSpc>
              <a:defRPr sz="100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+mn-lt"/>
                <a:ea typeface="+mn-ea"/>
                <a:cs typeface="+mn-cs"/>
                <a:sym typeface="Calibri"/>
                <a:hlinkClick r:id="rId7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545454"/>
                </a:solidFill>
                <a:uFillTx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7" invalidUrl="" action="" tgtFrame="" tooltip="" history="1" highlightClick="0" endSnd="0"/>
              </a:rPr>
              <a:t>stroitelirf.ru</a:t>
            </a:r>
          </a:p>
        </p:txBody>
      </p:sp>
      <p:sp>
        <p:nvSpPr>
          <p:cNvPr id="156" name="Прямоугольник 22"/>
          <p:cNvSpPr txBox="1"/>
          <p:nvPr/>
        </p:nvSpPr>
        <p:spPr>
          <a:xfrm>
            <a:off x="9088495" y="1147491"/>
            <a:ext cx="985638" cy="22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>
              <a:lnSpc>
                <a:spcPct val="100000"/>
              </a:lnSpc>
              <a:defRPr sz="100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+mn-lt"/>
                <a:ea typeface="+mn-ea"/>
                <a:cs typeface="+mn-cs"/>
                <a:sym typeface="Calibri"/>
                <a:hlinkClick r:id="rId8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545454"/>
                </a:solidFill>
                <a:uFillTx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8" invalidUrl="" action="" tgtFrame="" tooltip="" history="1" highlightClick="0" endSnd="0"/>
              </a:rPr>
              <a:t>vsem-podryad.ru</a:t>
            </a:r>
          </a:p>
        </p:txBody>
      </p:sp>
      <p:sp>
        <p:nvSpPr>
          <p:cNvPr id="157" name="Прямоугольник 23"/>
          <p:cNvSpPr txBox="1"/>
          <p:nvPr/>
        </p:nvSpPr>
        <p:spPr>
          <a:xfrm>
            <a:off x="10423018" y="1147491"/>
            <a:ext cx="722459" cy="22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>
              <a:lnSpc>
                <a:spcPct val="100000"/>
              </a:lnSpc>
              <a:defRPr sz="100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+mn-lt"/>
                <a:ea typeface="+mn-ea"/>
                <a:cs typeface="+mn-cs"/>
                <a:sym typeface="Calibri"/>
                <a:hlinkClick r:id="rId9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545454"/>
                </a:solidFill>
                <a:uFillTx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9" invalidUrl="" action="" tgtFrame="" tooltip="" history="1" highlightClick="0" endSnd="0"/>
              </a:rPr>
              <a:t>stroyset.pro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Рисунок 4" descr="Рисунок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03" y="4634798"/>
            <a:ext cx="3277588" cy="2223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Рисунок 6" descr="Рисунок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83057" y="-11724"/>
            <a:ext cx="4653326" cy="5857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Рисунок 2" descr="Рисунок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74450" y="1124153"/>
            <a:ext cx="6052826" cy="4833113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TextBox 7"/>
          <p:cNvSpPr txBox="1"/>
          <p:nvPr/>
        </p:nvSpPr>
        <p:spPr>
          <a:xfrm>
            <a:off x="966415" y="450595"/>
            <a:ext cx="8179990" cy="1490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lnSpc>
                <a:spcPts val="5500"/>
              </a:lnSpc>
              <a:defRPr sz="3600"/>
            </a:lvl1pPr>
          </a:lstStyle>
          <a:p>
            <a:pPr/>
            <a:r>
              <a:t>ТЕНДЕНЦИИ СТРОИТЕЛЬНОГО РЫНКА</a:t>
            </a:r>
          </a:p>
        </p:txBody>
      </p:sp>
      <p:sp>
        <p:nvSpPr>
          <p:cNvPr id="163" name="Прямоугольник 8"/>
          <p:cNvSpPr txBox="1"/>
          <p:nvPr/>
        </p:nvSpPr>
        <p:spPr>
          <a:xfrm>
            <a:off x="966416" y="2038578"/>
            <a:ext cx="6052826" cy="419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>
              <a:defRPr>
                <a:latin typeface="MuseoSansCyrl-300"/>
                <a:ea typeface="MuseoSansCyrl-300"/>
                <a:cs typeface="MuseoSansCyrl-300"/>
                <a:sym typeface="MuseoSansCyrl-300"/>
              </a:defRPr>
            </a:pPr>
            <a:r>
              <a:t>Рынок строительных работ в РФ растёт – 10,8 трлн рублей потрачено в 2021 году, а за 9 мес. 2022 года уже 9,3 трлн рублей.* </a:t>
            </a:r>
            <a:br/>
            <a:r>
              <a:t>От 1 до 3% рынка – это трансакционные издержки или услуги комиссии посредников, платформ и площадок, </a:t>
            </a:r>
          </a:p>
          <a:p>
            <a:pPr algn="l">
              <a:defRPr>
                <a:latin typeface="MuseoSansCyrl-300"/>
                <a:ea typeface="MuseoSansCyrl-300"/>
                <a:cs typeface="MuseoSansCyrl-300"/>
                <a:sym typeface="MuseoSansCyrl-300"/>
              </a:defRPr>
            </a:pPr>
            <a:r>
              <a:t>т.е. от 107,92 до 323,76 млрд рублей.</a:t>
            </a:r>
            <a:br/>
            <a:br/>
            <a:r>
              <a:t>Сервис нацелен занять часть рынка тендерных услуг </a:t>
            </a:r>
          </a:p>
          <a:p>
            <a:pPr algn="l">
              <a:defRPr>
                <a:latin typeface="MuseoSansCyrl-300"/>
                <a:ea typeface="MuseoSansCyrl-300"/>
                <a:cs typeface="MuseoSansCyrl-300"/>
                <a:sym typeface="MuseoSansCyrl-300"/>
              </a:defRPr>
            </a:pPr>
            <a:r>
              <a:t>в строительстве за счет замены посреднических компаний и лиц. Предположительный объем рынка, который можно охватить за первые 2 года после тестирования, составит от 2 до 6 млрд рублей </a:t>
            </a:r>
          </a:p>
          <a:p>
            <a:pPr algn="l">
              <a:defRPr>
                <a:latin typeface="MuseoSansCyrl-300"/>
                <a:ea typeface="MuseoSansCyrl-300"/>
                <a:cs typeface="MuseoSansCyrl-300"/>
                <a:sym typeface="MuseoSansCyrl-300"/>
              </a:defRPr>
            </a:pPr>
            <a:r>
              <a:t>(при охвате 2% рынка РФ)</a:t>
            </a:r>
            <a:br/>
            <a:br/>
            <a:r>
              <a:t>*</a:t>
            </a:r>
            <a:r>
              <a:rPr u="sng">
                <a:uFill>
                  <a:solidFill>
                    <a:srgbClr val="0563C1"/>
                  </a:solidFill>
                </a:uFill>
                <a:hlinkClick r:id="rId5" invalidUrl="" action="" tgtFrame="" tooltip="" history="1" highlightClick="0" endSnd="0"/>
              </a:rPr>
              <a:t>Источник</a:t>
            </a:r>
            <a:r>
              <a:t> </a:t>
            </a:r>
          </a:p>
        </p:txBody>
      </p:sp>
      <p:pic>
        <p:nvPicPr>
          <p:cNvPr id="164" name="Рисунок 9" descr="Рисунок 9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430000" y="2866831"/>
            <a:ext cx="468001" cy="46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Рисунок 10" descr="Рисунок 10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0800000">
            <a:off x="294000" y="2866831"/>
            <a:ext cx="468001" cy="46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30000" y="2866831"/>
            <a:ext cx="468001" cy="46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Рисунок 4" descr="Рисунок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0800000">
            <a:off x="294000" y="2866831"/>
            <a:ext cx="468001" cy="46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TextBox 6"/>
          <p:cNvSpPr txBox="1"/>
          <p:nvPr/>
        </p:nvSpPr>
        <p:spPr>
          <a:xfrm>
            <a:off x="966416" y="261015"/>
            <a:ext cx="4719193" cy="1490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>
              <a:lnSpc>
                <a:spcPts val="5500"/>
              </a:lnSpc>
              <a:defRPr sz="3600"/>
            </a:pPr>
            <a:r>
              <a:t>ПОТРЕБНОСТИ</a:t>
            </a:r>
          </a:p>
          <a:p>
            <a:pPr algn="l">
              <a:lnSpc>
                <a:spcPts val="5500"/>
              </a:lnSpc>
              <a:defRPr sz="3600"/>
            </a:pPr>
            <a:r>
              <a:t>В ИНВЕСТИЦИЯХ</a:t>
            </a:r>
          </a:p>
        </p:txBody>
      </p:sp>
      <p:sp>
        <p:nvSpPr>
          <p:cNvPr id="170" name="Прямоугольник 7"/>
          <p:cNvSpPr txBox="1"/>
          <p:nvPr/>
        </p:nvSpPr>
        <p:spPr>
          <a:xfrm>
            <a:off x="978264" y="1877095"/>
            <a:ext cx="8528104" cy="897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>
              <a:defRPr>
                <a:latin typeface="MuseoSansCyrl-300"/>
                <a:ea typeface="MuseoSansCyrl-300"/>
                <a:cs typeface="MuseoSansCyrl-300"/>
                <a:sym typeface="MuseoSansCyrl-300"/>
              </a:defRPr>
            </a:pPr>
            <a:r>
              <a:rPr b="1">
                <a:latin typeface="MuseoSansCyrl-700"/>
                <a:ea typeface="MuseoSansCyrl-700"/>
                <a:cs typeface="MuseoSansCyrl-700"/>
                <a:sym typeface="MuseoSansCyrl-700"/>
              </a:rPr>
              <a:t>Проинвестировано собственных средств</a:t>
            </a:r>
            <a:r>
              <a:t> – около </a:t>
            </a:r>
            <a:r>
              <a:t>9</a:t>
            </a:r>
            <a:r>
              <a:t> млн. руб. </a:t>
            </a:r>
          </a:p>
          <a:p>
            <a:pPr algn="l">
              <a:defRPr>
                <a:latin typeface="MuseoSansCyrl-300"/>
                <a:ea typeface="MuseoSansCyrl-300"/>
                <a:cs typeface="MuseoSansCyrl-300"/>
                <a:sym typeface="MuseoSansCyrl-300"/>
              </a:defRPr>
            </a:pPr>
            <a:br>
              <a:rPr sz="1200"/>
            </a:br>
            <a:r>
              <a:rPr b="1">
                <a:latin typeface="MuseoSansCyrl-700"/>
                <a:ea typeface="MuseoSansCyrl-700"/>
                <a:cs typeface="MuseoSansCyrl-700"/>
                <a:sym typeface="MuseoSansCyrl-700"/>
              </a:rPr>
              <a:t>Потребность в инвестициях 1 раунд в течение 12 месяцев</a:t>
            </a:r>
            <a:r>
              <a:t> – 20</a:t>
            </a:r>
            <a:r>
              <a:t> </a:t>
            </a:r>
            <a:r>
              <a:t>млн. руб. за 15% доли в проекте</a:t>
            </a:r>
          </a:p>
        </p:txBody>
      </p:sp>
      <p:sp>
        <p:nvSpPr>
          <p:cNvPr id="171" name="Прямоугольник 8"/>
          <p:cNvSpPr txBox="1"/>
          <p:nvPr/>
        </p:nvSpPr>
        <p:spPr>
          <a:xfrm>
            <a:off x="978264" y="3016984"/>
            <a:ext cx="3287637" cy="160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>
              <a:defRPr>
                <a:latin typeface="MuseoSansCyrl-300"/>
                <a:ea typeface="MuseoSansCyrl-300"/>
                <a:cs typeface="MuseoSansCyrl-300"/>
                <a:sym typeface="MuseoSansCyrl-300"/>
              </a:defRPr>
            </a:pPr>
            <a:r>
              <a:rPr b="1">
                <a:latin typeface="MuseoSansCyrl-700"/>
                <a:ea typeface="MuseoSansCyrl-700"/>
                <a:cs typeface="MuseoSansCyrl-700"/>
                <a:sym typeface="MuseoSansCyrl-700"/>
              </a:rPr>
              <a:t>На что:</a:t>
            </a:r>
            <a:br/>
            <a:r>
              <a:t>- ФОТ – 60%</a:t>
            </a:r>
            <a:br/>
            <a:r>
              <a:t>- Маркетинг – 25%</a:t>
            </a:r>
            <a:br/>
            <a:r>
              <a:t>- Административные затраты – 10%</a:t>
            </a:r>
            <a:br/>
            <a:r>
              <a:t>- Юридические затраты – 5%</a:t>
            </a:r>
          </a:p>
        </p:txBody>
      </p:sp>
      <p:pic>
        <p:nvPicPr>
          <p:cNvPr id="172" name="Рисунок 6" descr="Рисунок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9634" y="-2489"/>
            <a:ext cx="5989544" cy="11909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Рисунок 4" descr="Рисунок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27730" y="5764428"/>
            <a:ext cx="5036561" cy="1099756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Прямоугольник 9"/>
          <p:cNvSpPr txBox="1"/>
          <p:nvPr/>
        </p:nvSpPr>
        <p:spPr>
          <a:xfrm>
            <a:off x="979578" y="4825278"/>
            <a:ext cx="9972180" cy="160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>
              <a:defRPr b="1">
                <a:latin typeface="MuseoSansCyrl-700"/>
                <a:ea typeface="MuseoSansCyrl-700"/>
                <a:cs typeface="MuseoSansCyrl-700"/>
                <a:sym typeface="MuseoSansCyrl-700"/>
              </a:defRPr>
            </a:pPr>
            <a:r>
              <a:t>Что будет сделано на данном этапе:</a:t>
            </a:r>
          </a:p>
          <a:p>
            <a:pPr algn="l">
              <a:defRPr>
                <a:latin typeface="MuseoSansCyrl-300"/>
                <a:ea typeface="MuseoSansCyrl-300"/>
                <a:cs typeface="MuseoSansCyrl-300"/>
                <a:sym typeface="MuseoSansCyrl-300"/>
              </a:defRPr>
            </a:pPr>
            <a:r>
              <a:t>- Внедрение коммерческих тендеров, тестирование рекламных каналов;</a:t>
            </a:r>
          </a:p>
          <a:p>
            <a:pPr algn="l">
              <a:defRPr>
                <a:latin typeface="MuseoSansCyrl-300"/>
                <a:ea typeface="MuseoSansCyrl-300"/>
                <a:cs typeface="MuseoSansCyrl-300"/>
                <a:sym typeface="MuseoSansCyrl-300"/>
              </a:defRPr>
            </a:pPr>
            <a:r>
              <a:t>- Внедрение платной подписки и наращивание пользовательской базы;</a:t>
            </a:r>
          </a:p>
          <a:p>
            <a:pPr algn="l">
              <a:defRPr>
                <a:latin typeface="MuseoSansCyrl-300"/>
                <a:ea typeface="MuseoSansCyrl-300"/>
                <a:cs typeface="MuseoSansCyrl-300"/>
                <a:sym typeface="MuseoSansCyrl-300"/>
              </a:defRPr>
            </a:pPr>
            <a:r>
              <a:t>- Внедрение первичной CRM в чате заказа (соблюдение сроков сдачи и приемки работ, обмен документами и т.д.);</a:t>
            </a:r>
          </a:p>
          <a:p>
            <a:pPr algn="l">
              <a:defRPr>
                <a:latin typeface="MuseoSansCyrl-300"/>
                <a:ea typeface="MuseoSansCyrl-300"/>
                <a:cs typeface="MuseoSansCyrl-300"/>
                <a:sym typeface="MuseoSansCyrl-300"/>
              </a:defRPr>
            </a:pPr>
            <a:r>
              <a:t>- Тестирование работы платформы и платежей с зарубежными пользователями (страны Таможенного Союза).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r" defTabSz="914400" rtl="0" fontAlgn="auto" latinLnBrk="0" hangingPunct="0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Museo Sans Cyrl 300"/>
            <a:ea typeface="Museo Sans Cyrl 300"/>
            <a:cs typeface="Museo Sans Cyrl 300"/>
            <a:sym typeface="Museo Sans Cyrl 300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r" defTabSz="914400" rtl="0" fontAlgn="auto" latinLnBrk="0" hangingPunct="0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Museo Sans Cyrl 300"/>
            <a:ea typeface="Museo Sans Cyrl 300"/>
            <a:cs typeface="Museo Sans Cyrl 300"/>
            <a:sym typeface="Museo Sans Cyrl 300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